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00E12C-73BA-472B-AF78-002FC6EC9641}">
  <a:tblStyle styleId="{B100E12C-73BA-472B-AF78-002FC6EC964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d390dd8e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ed390dd8e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e554c854ea11fa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e554c854ea11fa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e554c854ea11fa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e554c854ea11fa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53a2db2a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53a2db2a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53a2db2a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a53a2db2a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53a3f3be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a53a3f3b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survey data although not fully but colosely alligns with the CCM's statistics from National Education Center for Statistics which reveals the demographics to be 24 and under (78%). 44 % full time and 47% female.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53a3f3be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53a3f3b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53a3f3be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a53a3f3be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53a3f3be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a53a3f3be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53a3f3be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a53a3f3be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53a2db2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53a2db2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53a3f3be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53a3f3be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567cc047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a567cc047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53a3f3be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a53a3f3be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a53a3f3be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a53a3f3be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53a2db2a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a53a2db2a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e554c854ea11fa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5e554c854ea11fa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a53a3f3be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a53a3f3be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53a3f3be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53a3f3be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567cc047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a567cc047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ec7894645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ec7894645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Eliminated some of the initial barriers to entry</a:t>
            </a:r>
            <a:endParaRPr sz="1900">
              <a:solidFill>
                <a:srgbClr val="59595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We started with a $500 grant for the purchase of menstrual product</a:t>
            </a:r>
            <a:endParaRPr sz="1900">
              <a:solidFill>
                <a:srgbClr val="595959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○"/>
            </a:pPr>
            <a:r>
              <a:rPr lang="en" sz="1900">
                <a:solidFill>
                  <a:srgbClr val="595959"/>
                </a:solidFill>
              </a:rPr>
              <a:t>Provided us a model for how to start the initiative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ec7894645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ec7894645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d29e57e3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ed29e57e3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d29e57e3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d29e57e3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d29e57e3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d29e57e3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d29e57e3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d29e57e3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d29e57e3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ed29e57e3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4.jpg"/><Relationship Id="rId7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38.jpg"/><Relationship Id="rId6" Type="http://schemas.openxmlformats.org/officeDocument/2006/relationships/image" Target="../media/image4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70150" y="1215725"/>
            <a:ext cx="8520600" cy="97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Period Product Initiative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282633" y="2702494"/>
            <a:ext cx="6321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your Student Government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2"/>
          <p:cNvGrpSpPr/>
          <p:nvPr/>
        </p:nvGrpSpPr>
        <p:grpSpPr>
          <a:xfrm>
            <a:off x="2061385" y="1876626"/>
            <a:ext cx="6044164" cy="3154420"/>
            <a:chOff x="121001" y="1700019"/>
            <a:chExt cx="7108272" cy="3848731"/>
          </a:xfrm>
        </p:grpSpPr>
        <p:pic>
          <p:nvPicPr>
            <p:cNvPr id="132" name="Google Shape;132;p22"/>
            <p:cNvPicPr preferRelativeResize="0"/>
            <p:nvPr/>
          </p:nvPicPr>
          <p:blipFill rotWithShape="1">
            <a:blip r:embed="rId3">
              <a:alphaModFix/>
            </a:blip>
            <a:srcRect b="0" l="9879" r="42414" t="12785"/>
            <a:stretch/>
          </p:blipFill>
          <p:spPr>
            <a:xfrm>
              <a:off x="121001" y="1700019"/>
              <a:ext cx="4592595" cy="3848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22"/>
            <p:cNvPicPr preferRelativeResize="0"/>
            <p:nvPr/>
          </p:nvPicPr>
          <p:blipFill rotWithShape="1">
            <a:blip r:embed="rId3">
              <a:alphaModFix/>
            </a:blip>
            <a:srcRect b="36756" l="61324" r="6730" t="41009"/>
            <a:stretch/>
          </p:blipFill>
          <p:spPr>
            <a:xfrm>
              <a:off x="4233891" y="2071770"/>
              <a:ext cx="2995383" cy="95278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" name="Google Shape;134;p22"/>
          <p:cNvSpPr txBox="1"/>
          <p:nvPr/>
        </p:nvSpPr>
        <p:spPr>
          <a:xfrm>
            <a:off x="2650750" y="167625"/>
            <a:ext cx="32076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Distribution of Products Usage Sources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127675" y="18647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Student Survey</a:t>
            </a:r>
            <a:endParaRPr b="1" sz="4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696" y="4828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(Data Collection)</a:t>
            </a: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311700" y="1158500"/>
            <a:ext cx="8257800" cy="3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Began on (11/13/23)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Collected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213 student surveys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Survey duration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 secs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2 mins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Avenues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Data Collection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Mass Email and QR code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Promotion during Events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In-Person data collection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Ended on (12/8/23)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66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Survey Question</a:t>
            </a:r>
            <a:endParaRPr b="1"/>
          </a:p>
        </p:txBody>
      </p:sp>
      <p:sp>
        <p:nvSpPr>
          <p:cNvPr id="151" name="Google Shape;151;p25"/>
          <p:cNvSpPr txBox="1"/>
          <p:nvPr/>
        </p:nvSpPr>
        <p:spPr>
          <a:xfrm>
            <a:off x="-51225" y="661500"/>
            <a:ext cx="8734200" cy="3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Demographic Questions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Menstruation Product Usage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Menstruation Product Impact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Menstruation Product Support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 rotWithShape="1">
          <a:blip r:embed="rId3">
            <a:alphaModFix/>
          </a:blip>
          <a:srcRect b="-1931" l="5074" r="-1357" t="4890"/>
          <a:stretch/>
        </p:blipFill>
        <p:spPr>
          <a:xfrm>
            <a:off x="3649175" y="231161"/>
            <a:ext cx="5233476" cy="448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 rotWithShape="1">
          <a:blip r:embed="rId4">
            <a:alphaModFix/>
          </a:blip>
          <a:srcRect b="0" l="0" r="50641" t="0"/>
          <a:stretch/>
        </p:blipFill>
        <p:spPr>
          <a:xfrm>
            <a:off x="4664713" y="847275"/>
            <a:ext cx="3202400" cy="140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 rotWithShape="1">
          <a:blip r:embed="rId5">
            <a:alphaModFix/>
          </a:blip>
          <a:srcRect b="6252" l="0" r="0" t="0"/>
          <a:stretch/>
        </p:blipFill>
        <p:spPr>
          <a:xfrm>
            <a:off x="4333325" y="77050"/>
            <a:ext cx="4498985" cy="45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7400" y="130200"/>
            <a:ext cx="4177092" cy="45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 rotWithShape="1">
          <a:blip r:embed="rId7">
            <a:alphaModFix/>
          </a:blip>
          <a:srcRect b="0" l="2789" r="22427" t="5508"/>
          <a:stretch/>
        </p:blipFill>
        <p:spPr>
          <a:xfrm>
            <a:off x="4016425" y="42213"/>
            <a:ext cx="4498975" cy="486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(Class)</a:t>
            </a:r>
            <a:endParaRPr/>
          </a:p>
        </p:txBody>
      </p:sp>
      <p:sp>
        <p:nvSpPr>
          <p:cNvPr id="162" name="Google Shape;162;p26"/>
          <p:cNvSpPr txBox="1"/>
          <p:nvPr/>
        </p:nvSpPr>
        <p:spPr>
          <a:xfrm>
            <a:off x="307100" y="1022425"/>
            <a:ext cx="7943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was stored in CSV 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Jupyter Notebook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○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MatLab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○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Pandas to create new Dataframes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○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Seaborn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Type: objects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Used functions value_counts(), and replace()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Outside sources used geeksforgeeks.org and AI tool when reached 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exhaustion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/>
        </p:nvSpPr>
        <p:spPr>
          <a:xfrm>
            <a:off x="-311050" y="139825"/>
            <a:ext cx="38913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Survey Demographics</a:t>
            </a:r>
            <a:endParaRPr b="1" sz="2200">
              <a:solidFill>
                <a:schemeClr val="dk1"/>
              </a:solidFill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 rotWithShape="1">
          <a:blip r:embed="rId3">
            <a:alphaModFix/>
          </a:blip>
          <a:srcRect b="0" l="8155" r="24608" t="4761"/>
          <a:stretch/>
        </p:blipFill>
        <p:spPr>
          <a:xfrm>
            <a:off x="99700" y="1512350"/>
            <a:ext cx="3803525" cy="36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 rotWithShape="1">
          <a:blip r:embed="rId3">
            <a:alphaModFix/>
          </a:blip>
          <a:srcRect b="40712" l="82517" r="2751" t="45843"/>
          <a:stretch/>
        </p:blipFill>
        <p:spPr>
          <a:xfrm>
            <a:off x="2860825" y="1828075"/>
            <a:ext cx="855549" cy="54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1316675" y="1284875"/>
            <a:ext cx="1223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Gender Distribution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4">
            <a:alphaModFix/>
          </a:blip>
          <a:srcRect b="0" l="7415" r="8888" t="5731"/>
          <a:stretch/>
        </p:blipFill>
        <p:spPr>
          <a:xfrm>
            <a:off x="4081075" y="1758675"/>
            <a:ext cx="4382575" cy="33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5957575" y="1284875"/>
            <a:ext cx="1223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Age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Distribution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5">
            <a:alphaModFix/>
          </a:blip>
          <a:srcRect b="0" l="12523" r="36107" t="4058"/>
          <a:stretch/>
        </p:blipFill>
        <p:spPr>
          <a:xfrm>
            <a:off x="7582825" y="2377075"/>
            <a:ext cx="783925" cy="176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7"/>
          <p:cNvCxnSpPr/>
          <p:nvPr/>
        </p:nvCxnSpPr>
        <p:spPr>
          <a:xfrm flipH="1">
            <a:off x="4081075" y="45000"/>
            <a:ext cx="26400" cy="505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7"/>
          <p:cNvSpPr txBox="1"/>
          <p:nvPr/>
        </p:nvSpPr>
        <p:spPr>
          <a:xfrm>
            <a:off x="4001050" y="317875"/>
            <a:ext cx="28998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About 60% of survey were </a:t>
            </a:r>
            <a:r>
              <a:rPr b="1" lang="en" sz="1200">
                <a:solidFill>
                  <a:schemeClr val="dk1"/>
                </a:solidFill>
              </a:rPr>
              <a:t>female </a:t>
            </a:r>
            <a:r>
              <a:rPr lang="en" sz="1200">
                <a:solidFill>
                  <a:schemeClr val="dk1"/>
                </a:solidFill>
              </a:rPr>
              <a:t>students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Participant were predominantly </a:t>
            </a:r>
            <a:r>
              <a:rPr b="1" lang="en" sz="1200">
                <a:solidFill>
                  <a:schemeClr val="dk1"/>
                </a:solidFill>
              </a:rPr>
              <a:t>18-24 of age</a:t>
            </a:r>
            <a:r>
              <a:rPr lang="en" sz="1200">
                <a:solidFill>
                  <a:schemeClr val="dk1"/>
                </a:solidFill>
              </a:rPr>
              <a:t> (78%)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7575" y="4395050"/>
            <a:ext cx="1015625" cy="4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169625" y="4664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Menstruation</a:t>
            </a:r>
            <a:r>
              <a:rPr b="1" lang="en"/>
              <a:t> Applicability</a:t>
            </a:r>
            <a:endParaRPr b="1"/>
          </a:p>
        </p:txBody>
      </p:sp>
      <p:pic>
        <p:nvPicPr>
          <p:cNvPr id="182" name="Google Shape;182;p28"/>
          <p:cNvPicPr preferRelativeResize="0"/>
          <p:nvPr/>
        </p:nvPicPr>
        <p:blipFill rotWithShape="1">
          <a:blip r:embed="rId3">
            <a:alphaModFix/>
          </a:blip>
          <a:srcRect b="0" l="8356" r="25788" t="6950"/>
          <a:stretch/>
        </p:blipFill>
        <p:spPr>
          <a:xfrm>
            <a:off x="295462" y="1136163"/>
            <a:ext cx="3871425" cy="34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4">
            <a:alphaModFix/>
          </a:blip>
          <a:srcRect b="0" l="51019" r="6307" t="38691"/>
          <a:stretch/>
        </p:blipFill>
        <p:spPr>
          <a:xfrm>
            <a:off x="3654125" y="1375445"/>
            <a:ext cx="917875" cy="92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/>
        </p:nvSpPr>
        <p:spPr>
          <a:xfrm>
            <a:off x="4803450" y="1868500"/>
            <a:ext cx="3236700" cy="2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For </a:t>
            </a:r>
            <a:r>
              <a:rPr b="1" lang="en" sz="1800">
                <a:solidFill>
                  <a:schemeClr val="dk1"/>
                </a:solidFill>
              </a:rPr>
              <a:t>66% </a:t>
            </a:r>
            <a:r>
              <a:rPr lang="en" sz="1800">
                <a:solidFill>
                  <a:schemeClr val="dk1"/>
                </a:solidFill>
              </a:rPr>
              <a:t>of the </a:t>
            </a:r>
            <a:r>
              <a:rPr lang="en" sz="1800">
                <a:solidFill>
                  <a:schemeClr val="dk1"/>
                </a:solidFill>
              </a:rPr>
              <a:t>participants menstruation was applicable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This include students who identify as </a:t>
            </a:r>
            <a:r>
              <a:rPr b="1" lang="en" sz="1800">
                <a:solidFill>
                  <a:schemeClr val="dk1"/>
                </a:solidFill>
              </a:rPr>
              <a:t>female, male, or non binary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 b="0" l="3798" r="7446" t="6402"/>
          <a:stretch/>
        </p:blipFill>
        <p:spPr>
          <a:xfrm>
            <a:off x="61175" y="855225"/>
            <a:ext cx="6152375" cy="433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>
            <p:ph type="title"/>
          </p:nvPr>
        </p:nvSpPr>
        <p:spPr>
          <a:xfrm>
            <a:off x="61184" y="191925"/>
            <a:ext cx="51840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20"/>
              <a:t>Reasons of Product Usage</a:t>
            </a:r>
            <a:endParaRPr b="1" sz="2220"/>
          </a:p>
        </p:txBody>
      </p:sp>
      <p:sp>
        <p:nvSpPr>
          <p:cNvPr id="191" name="Google Shape;191;p29"/>
          <p:cNvSpPr txBox="1"/>
          <p:nvPr/>
        </p:nvSpPr>
        <p:spPr>
          <a:xfrm>
            <a:off x="6409900" y="1855200"/>
            <a:ext cx="2294700" cy="1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Biggest reason: 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Not Available </a:t>
            </a:r>
            <a:r>
              <a:rPr lang="en" sz="1800">
                <a:solidFill>
                  <a:schemeClr val="dk1"/>
                </a:solidFill>
              </a:rPr>
              <a:t>Personally </a:t>
            </a:r>
            <a:r>
              <a:rPr lang="en" sz="1800">
                <a:solidFill>
                  <a:schemeClr val="dk1"/>
                </a:solidFill>
              </a:rPr>
              <a:t>or For Other (94%)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0" y="5825"/>
            <a:ext cx="53541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20"/>
              <a:t>Impact</a:t>
            </a:r>
            <a:r>
              <a:rPr b="1" lang="en" sz="2320"/>
              <a:t> of Menstruation Products</a:t>
            </a:r>
            <a:endParaRPr b="1" sz="2320"/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 b="5639" l="0" r="39316" t="6517"/>
          <a:stretch/>
        </p:blipFill>
        <p:spPr>
          <a:xfrm>
            <a:off x="1368762" y="1097950"/>
            <a:ext cx="4905374" cy="404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 rotWithShape="1">
          <a:blip r:embed="rId4">
            <a:alphaModFix/>
          </a:blip>
          <a:srcRect b="39350" l="75740" r="0" t="45102"/>
          <a:stretch/>
        </p:blipFill>
        <p:spPr>
          <a:xfrm>
            <a:off x="270600" y="1502401"/>
            <a:ext cx="1979951" cy="85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/>
        </p:nvSpPr>
        <p:spPr>
          <a:xfrm>
            <a:off x="2407601" y="779150"/>
            <a:ext cx="3147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Missed Class due to Menstruation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5831550" y="670925"/>
            <a:ext cx="3236700" cy="16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45% of students have missed classed or know someone who has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63 students of the 139 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1"/>
          <p:cNvPicPr preferRelativeResize="0"/>
          <p:nvPr/>
        </p:nvPicPr>
        <p:blipFill rotWithShape="1">
          <a:blip r:embed="rId3">
            <a:alphaModFix/>
          </a:blip>
          <a:srcRect b="0" l="0" r="28987" t="5365"/>
          <a:stretch/>
        </p:blipFill>
        <p:spPr>
          <a:xfrm>
            <a:off x="437750" y="875500"/>
            <a:ext cx="5337376" cy="422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 rotWithShape="1">
          <a:blip r:embed="rId3">
            <a:alphaModFix/>
          </a:blip>
          <a:srcRect b="39264" l="80078" r="0" t="43474"/>
          <a:stretch/>
        </p:blipFill>
        <p:spPr>
          <a:xfrm>
            <a:off x="4454443" y="875488"/>
            <a:ext cx="1497357" cy="80450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/>
        </p:nvSpPr>
        <p:spPr>
          <a:xfrm>
            <a:off x="50700" y="116800"/>
            <a:ext cx="23022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Comfortability in Attendance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6001950" y="1378975"/>
            <a:ext cx="3276300" cy="21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Majority of the students see this </a:t>
            </a:r>
            <a:r>
              <a:rPr lang="en" sz="1800">
                <a:solidFill>
                  <a:schemeClr val="dk1"/>
                </a:solidFill>
              </a:rPr>
              <a:t>initiative</a:t>
            </a:r>
            <a:r>
              <a:rPr lang="en" sz="1800">
                <a:solidFill>
                  <a:schemeClr val="dk1"/>
                </a:solidFill>
              </a:rPr>
              <a:t> increasing their </a:t>
            </a:r>
            <a:r>
              <a:rPr b="1" lang="en" sz="1800">
                <a:solidFill>
                  <a:schemeClr val="dk1"/>
                </a:solidFill>
              </a:rPr>
              <a:t>comfortability in attending classes To a Great Extent (57.6%)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77858" y="136262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</a:t>
            </a:r>
            <a:r>
              <a:rPr b="1" lang="en"/>
              <a:t>SGA’s JOURNEY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2"/>
          <p:cNvPicPr preferRelativeResize="0"/>
          <p:nvPr/>
        </p:nvPicPr>
        <p:blipFill rotWithShape="1">
          <a:blip r:embed="rId3">
            <a:alphaModFix/>
          </a:blip>
          <a:srcRect b="0" l="0" r="0" t="5473"/>
          <a:stretch/>
        </p:blipFill>
        <p:spPr>
          <a:xfrm>
            <a:off x="151525" y="1075375"/>
            <a:ext cx="5933651" cy="392692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/>
        </p:nvSpPr>
        <p:spPr>
          <a:xfrm>
            <a:off x="1904775" y="378975"/>
            <a:ext cx="20484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Major </a:t>
            </a:r>
            <a:r>
              <a:rPr b="1" lang="en" sz="2100">
                <a:solidFill>
                  <a:schemeClr val="dk1"/>
                </a:solidFill>
              </a:rPr>
              <a:t>Positive Impacts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215" name="Google Shape;215;p32"/>
          <p:cNvPicPr preferRelativeResize="0"/>
          <p:nvPr/>
        </p:nvPicPr>
        <p:blipFill rotWithShape="1">
          <a:blip r:embed="rId4">
            <a:alphaModFix/>
          </a:blip>
          <a:srcRect b="0" l="12969" r="14207" t="12219"/>
          <a:stretch/>
        </p:blipFill>
        <p:spPr>
          <a:xfrm>
            <a:off x="3908425" y="3013375"/>
            <a:ext cx="1425800" cy="12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 rotWithShape="1">
          <a:blip r:embed="rId4">
            <a:alphaModFix/>
          </a:blip>
          <a:srcRect b="88185" l="40500" r="0" t="0"/>
          <a:stretch/>
        </p:blipFill>
        <p:spPr>
          <a:xfrm>
            <a:off x="4307671" y="2763900"/>
            <a:ext cx="1026552" cy="14664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/>
        </p:nvSpPr>
        <p:spPr>
          <a:xfrm>
            <a:off x="5771275" y="1270725"/>
            <a:ext cx="3372600" cy="29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Half of the students see free products 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" sz="1900">
                <a:solidFill>
                  <a:schemeClr val="dk1"/>
                </a:solidFill>
              </a:rPr>
              <a:t>Helping them continue their </a:t>
            </a:r>
            <a:r>
              <a:rPr lang="en" sz="1900">
                <a:solidFill>
                  <a:schemeClr val="dk1"/>
                </a:solidFill>
              </a:rPr>
              <a:t>daily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b="1" lang="en" sz="1900">
                <a:solidFill>
                  <a:schemeClr val="dk1"/>
                </a:solidFill>
              </a:rPr>
              <a:t>activities more </a:t>
            </a:r>
            <a:r>
              <a:rPr b="1" lang="en" sz="1900">
                <a:solidFill>
                  <a:schemeClr val="dk1"/>
                </a:solidFill>
              </a:rPr>
              <a:t>comfortably</a:t>
            </a:r>
            <a:endParaRPr b="1"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b="1" lang="en" sz="1900">
                <a:solidFill>
                  <a:schemeClr val="dk1"/>
                </a:solidFill>
              </a:rPr>
              <a:t>Decrease m</a:t>
            </a:r>
            <a:r>
              <a:rPr b="1" lang="en" sz="1900">
                <a:solidFill>
                  <a:schemeClr val="dk1"/>
                </a:solidFill>
              </a:rPr>
              <a:t>ental burden </a:t>
            </a:r>
            <a:r>
              <a:rPr lang="en" sz="1900">
                <a:solidFill>
                  <a:schemeClr val="dk1"/>
                </a:solidFill>
              </a:rPr>
              <a:t>of carrying products on hand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1223925" y="307325"/>
            <a:ext cx="376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2388">
                <a:solidFill>
                  <a:srgbClr val="000000"/>
                </a:solidFill>
              </a:rPr>
              <a:t>Support of Initiative</a:t>
            </a:r>
            <a:endParaRPr b="1" sz="2388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pic>
        <p:nvPicPr>
          <p:cNvPr id="223" name="Google Shape;223;p33"/>
          <p:cNvPicPr preferRelativeResize="0"/>
          <p:nvPr/>
        </p:nvPicPr>
        <p:blipFill rotWithShape="1">
          <a:blip r:embed="rId3">
            <a:alphaModFix/>
          </a:blip>
          <a:srcRect b="0" l="0" r="19549" t="8634"/>
          <a:stretch/>
        </p:blipFill>
        <p:spPr>
          <a:xfrm>
            <a:off x="1082550" y="1389800"/>
            <a:ext cx="5614424" cy="36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 rotWithShape="1">
          <a:blip r:embed="rId3">
            <a:alphaModFix/>
          </a:blip>
          <a:srcRect b="36923" l="81054" r="0" t="47351"/>
          <a:stretch/>
        </p:blipFill>
        <p:spPr>
          <a:xfrm>
            <a:off x="4927026" y="1389800"/>
            <a:ext cx="1143525" cy="63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/>
          <p:nvPr/>
        </p:nvSpPr>
        <p:spPr>
          <a:xfrm>
            <a:off x="2773050" y="1130000"/>
            <a:ext cx="20415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Overall Support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6" name="Google Shape;226;p33"/>
          <p:cNvPicPr preferRelativeResize="0"/>
          <p:nvPr/>
        </p:nvPicPr>
        <p:blipFill rotWithShape="1">
          <a:blip r:embed="rId4">
            <a:alphaModFix/>
          </a:blip>
          <a:srcRect b="0" l="0" r="0" t="36872"/>
          <a:stretch/>
        </p:blipFill>
        <p:spPr>
          <a:xfrm>
            <a:off x="6621200" y="1941987"/>
            <a:ext cx="1856050" cy="93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 rotWithShape="1">
          <a:blip r:embed="rId4">
            <a:alphaModFix/>
          </a:blip>
          <a:srcRect b="83981" l="0" r="0" t="0"/>
          <a:stretch/>
        </p:blipFill>
        <p:spPr>
          <a:xfrm>
            <a:off x="6621200" y="1705825"/>
            <a:ext cx="1856050" cy="236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109050" y="242375"/>
            <a:ext cx="376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2388">
                <a:solidFill>
                  <a:srgbClr val="000000"/>
                </a:solidFill>
              </a:rPr>
              <a:t>Support of Initiative</a:t>
            </a:r>
            <a:endParaRPr b="1" sz="2388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pic>
        <p:nvPicPr>
          <p:cNvPr id="233" name="Google Shape;233;p34"/>
          <p:cNvPicPr preferRelativeResize="0"/>
          <p:nvPr/>
        </p:nvPicPr>
        <p:blipFill rotWithShape="1">
          <a:blip r:embed="rId3">
            <a:alphaModFix/>
          </a:blip>
          <a:srcRect b="0" l="3052" r="12638" t="0"/>
          <a:stretch/>
        </p:blipFill>
        <p:spPr>
          <a:xfrm>
            <a:off x="45450" y="815075"/>
            <a:ext cx="6602549" cy="435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4325" y="3121575"/>
            <a:ext cx="2588850" cy="115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 txBox="1"/>
          <p:nvPr/>
        </p:nvSpPr>
        <p:spPr>
          <a:xfrm>
            <a:off x="6399050" y="1440700"/>
            <a:ext cx="2511300" cy="19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Majority of the students within each </a:t>
            </a:r>
            <a:r>
              <a:rPr lang="en" sz="1600">
                <a:solidFill>
                  <a:schemeClr val="dk1"/>
                </a:solidFill>
              </a:rPr>
              <a:t>Gender</a:t>
            </a:r>
            <a:r>
              <a:rPr lang="en" sz="1600">
                <a:solidFill>
                  <a:schemeClr val="dk1"/>
                </a:solidFill>
              </a:rPr>
              <a:t> is either </a:t>
            </a:r>
            <a:r>
              <a:rPr lang="en" sz="1600">
                <a:solidFill>
                  <a:schemeClr val="dk1"/>
                </a:solidFill>
              </a:rPr>
              <a:t>somewhat</a:t>
            </a:r>
            <a:r>
              <a:rPr lang="en" sz="1600">
                <a:solidFill>
                  <a:schemeClr val="dk1"/>
                </a:solidFill>
              </a:rPr>
              <a:t> or highly supportive of this initiative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5"/>
          <p:cNvPicPr preferRelativeResize="0"/>
          <p:nvPr/>
        </p:nvPicPr>
        <p:blipFill rotWithShape="1">
          <a:blip r:embed="rId3">
            <a:alphaModFix/>
          </a:blip>
          <a:srcRect b="8963" l="43813" r="0" t="8724"/>
          <a:stretch/>
        </p:blipFill>
        <p:spPr>
          <a:xfrm>
            <a:off x="1712474" y="947750"/>
            <a:ext cx="5007724" cy="36580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5"/>
          <p:cNvSpPr txBox="1"/>
          <p:nvPr/>
        </p:nvSpPr>
        <p:spPr>
          <a:xfrm>
            <a:off x="121625" y="289075"/>
            <a:ext cx="23022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Reasons for No Support</a:t>
            </a:r>
            <a:endParaRPr b="1" sz="1900">
              <a:solidFill>
                <a:schemeClr val="dk1"/>
              </a:solidFill>
            </a:endParaRPr>
          </a:p>
        </p:txBody>
      </p:sp>
      <p:pic>
        <p:nvPicPr>
          <p:cNvPr id="242" name="Google Shape;242;p35"/>
          <p:cNvPicPr preferRelativeResize="0"/>
          <p:nvPr/>
        </p:nvPicPr>
        <p:blipFill rotWithShape="1">
          <a:blip r:embed="rId3">
            <a:alphaModFix/>
          </a:blip>
          <a:srcRect b="53081" l="2877" r="85412" t="36171"/>
          <a:stretch/>
        </p:blipFill>
        <p:spPr>
          <a:xfrm>
            <a:off x="668788" y="2344775"/>
            <a:ext cx="1043676" cy="4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 rotWithShape="1">
          <a:blip r:embed="rId3">
            <a:alphaModFix/>
          </a:blip>
          <a:srcRect b="57569" l="14332" r="56411" t="34906"/>
          <a:stretch/>
        </p:blipFill>
        <p:spPr>
          <a:xfrm>
            <a:off x="0" y="2609563"/>
            <a:ext cx="2675100" cy="3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6063550" y="1863273"/>
            <a:ext cx="29550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Biggest c</a:t>
            </a:r>
            <a:r>
              <a:rPr b="1" lang="en" sz="1800">
                <a:solidFill>
                  <a:schemeClr val="dk1"/>
                </a:solidFill>
              </a:rPr>
              <a:t>oncern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Logistical Challenge (Longrun </a:t>
            </a:r>
            <a:r>
              <a:rPr lang="en" sz="1800">
                <a:solidFill>
                  <a:schemeClr val="dk1"/>
                </a:solidFill>
              </a:rPr>
              <a:t>Maintenance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311700" y="5642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Students Concerns and Future Plans</a:t>
            </a:r>
            <a:endParaRPr/>
          </a:p>
        </p:txBody>
      </p:sp>
      <p:sp>
        <p:nvSpPr>
          <p:cNvPr id="250" name="Google Shape;250;p36"/>
          <p:cNvSpPr txBox="1"/>
          <p:nvPr>
            <p:ph type="title"/>
          </p:nvPr>
        </p:nvSpPr>
        <p:spPr>
          <a:xfrm>
            <a:off x="390450" y="1451300"/>
            <a:ext cx="28239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Expansion </a:t>
            </a:r>
            <a:endParaRPr sz="2400"/>
          </a:p>
        </p:txBody>
      </p:sp>
      <p:sp>
        <p:nvSpPr>
          <p:cNvPr id="251" name="Google Shape;251;p36"/>
          <p:cNvSpPr txBox="1"/>
          <p:nvPr>
            <p:ph type="title"/>
          </p:nvPr>
        </p:nvSpPr>
        <p:spPr>
          <a:xfrm>
            <a:off x="2856488" y="1406025"/>
            <a:ext cx="2823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Quality </a:t>
            </a:r>
            <a:endParaRPr sz="2400"/>
          </a:p>
        </p:txBody>
      </p:sp>
      <p:sp>
        <p:nvSpPr>
          <p:cNvPr id="252" name="Google Shape;252;p36"/>
          <p:cNvSpPr txBox="1"/>
          <p:nvPr>
            <p:ph type="title"/>
          </p:nvPr>
        </p:nvSpPr>
        <p:spPr>
          <a:xfrm>
            <a:off x="5207763" y="1451300"/>
            <a:ext cx="3333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Improve Dispensing</a:t>
            </a:r>
            <a:endParaRPr sz="2400"/>
          </a:p>
        </p:txBody>
      </p:sp>
      <p:sp>
        <p:nvSpPr>
          <p:cNvPr id="253" name="Google Shape;253;p36"/>
          <p:cNvSpPr txBox="1"/>
          <p:nvPr>
            <p:ph type="title"/>
          </p:nvPr>
        </p:nvSpPr>
        <p:spPr>
          <a:xfrm>
            <a:off x="2856488" y="3074550"/>
            <a:ext cx="2823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Expand Options: super, pads, </a:t>
            </a:r>
            <a:r>
              <a:rPr lang="en" sz="1900"/>
              <a:t>tampons</a:t>
            </a:r>
            <a:r>
              <a:rPr lang="en" sz="1900"/>
              <a:t>, </a:t>
            </a:r>
            <a:endParaRPr sz="1900"/>
          </a:p>
        </p:txBody>
      </p:sp>
      <p:cxnSp>
        <p:nvCxnSpPr>
          <p:cNvPr id="254" name="Google Shape;254;p36"/>
          <p:cNvCxnSpPr>
            <a:stCxn id="251" idx="2"/>
            <a:endCxn id="253" idx="0"/>
          </p:cNvCxnSpPr>
          <p:nvPr/>
        </p:nvCxnSpPr>
        <p:spPr>
          <a:xfrm>
            <a:off x="4268438" y="2247825"/>
            <a:ext cx="0" cy="8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36"/>
          <p:cNvSpPr txBox="1"/>
          <p:nvPr/>
        </p:nvSpPr>
        <p:spPr>
          <a:xfrm>
            <a:off x="940350" y="2980150"/>
            <a:ext cx="1724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(Budget Concern)</a:t>
            </a:r>
            <a:endParaRPr sz="1900">
              <a:solidFill>
                <a:schemeClr val="dk2"/>
              </a:solidFill>
            </a:endParaRPr>
          </a:p>
        </p:txBody>
      </p:sp>
      <p:cxnSp>
        <p:nvCxnSpPr>
          <p:cNvPr id="256" name="Google Shape;256;p36"/>
          <p:cNvCxnSpPr>
            <a:stCxn id="250" idx="2"/>
            <a:endCxn id="255" idx="0"/>
          </p:cNvCxnSpPr>
          <p:nvPr/>
        </p:nvCxnSpPr>
        <p:spPr>
          <a:xfrm>
            <a:off x="1802400" y="2142200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205900" y="20097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9"/>
          <p:cNvPicPr preferRelativeResize="0"/>
          <p:nvPr/>
        </p:nvPicPr>
        <p:blipFill rotWithShape="1">
          <a:blip r:embed="rId3">
            <a:alphaModFix/>
          </a:blip>
          <a:srcRect b="0" l="12397" r="35510" t="12945"/>
          <a:stretch/>
        </p:blipFill>
        <p:spPr>
          <a:xfrm>
            <a:off x="0" y="1640075"/>
            <a:ext cx="3259349" cy="35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38342" l="81674" r="5223" t="50743"/>
          <a:stretch/>
        </p:blipFill>
        <p:spPr>
          <a:xfrm>
            <a:off x="1323625" y="3061400"/>
            <a:ext cx="833426" cy="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/>
        </p:nvSpPr>
        <p:spPr>
          <a:xfrm>
            <a:off x="245625" y="1238400"/>
            <a:ext cx="276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Attendance</a:t>
            </a:r>
            <a:r>
              <a:rPr b="1" lang="en" sz="1300">
                <a:solidFill>
                  <a:schemeClr val="dk1"/>
                </a:solidFill>
              </a:rPr>
              <a:t> Status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74" name="Google Shape;2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176" y="3628125"/>
            <a:ext cx="233362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9"/>
          <p:cNvPicPr preferRelativeResize="0"/>
          <p:nvPr/>
        </p:nvPicPr>
        <p:blipFill rotWithShape="1">
          <a:blip r:embed="rId5">
            <a:alphaModFix/>
          </a:blip>
          <a:srcRect b="4680" l="0" r="0" t="0"/>
          <a:stretch/>
        </p:blipFill>
        <p:spPr>
          <a:xfrm>
            <a:off x="3320525" y="181675"/>
            <a:ext cx="5823475" cy="137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5174" y="1971300"/>
            <a:ext cx="3648075" cy="1019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39"/>
          <p:cNvCxnSpPr/>
          <p:nvPr/>
        </p:nvCxnSpPr>
        <p:spPr>
          <a:xfrm flipH="1">
            <a:off x="3264875" y="0"/>
            <a:ext cx="27600" cy="516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00" y="815775"/>
            <a:ext cx="7109399" cy="43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Last Year To Now </a:t>
            </a:r>
            <a:endParaRPr b="1" sz="2500"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95200" y="1191750"/>
            <a:ext cx="855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The </a:t>
            </a:r>
            <a:r>
              <a:rPr lang="en" sz="2300">
                <a:solidFill>
                  <a:schemeClr val="dk1"/>
                </a:solidFill>
              </a:rPr>
              <a:t>initiative</a:t>
            </a:r>
            <a:r>
              <a:rPr lang="en" sz="2300">
                <a:solidFill>
                  <a:schemeClr val="dk1"/>
                </a:solidFill>
              </a:rPr>
              <a:t> goes back to</a:t>
            </a:r>
            <a:r>
              <a:rPr lang="en" sz="2300">
                <a:solidFill>
                  <a:schemeClr val="dk1"/>
                </a:solidFill>
              </a:rPr>
              <a:t> the Fall of 2022 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It was started by a small club called Progressive Minds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There wasn’t enough tangible support at the time 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By the end of the semester the initiative had ended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Put us in a good position to revamp the initiative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591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State Policy</a:t>
            </a:r>
            <a:endParaRPr b="1" sz="2300"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141950" y="1303375"/>
            <a:ext cx="455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On 06/30/23 the NJ State Assembly and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Senate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voted to pass the bill (S-1221/A-1349) which “</a:t>
            </a:r>
            <a:r>
              <a:rPr lang="en" sz="1600">
                <a:solidFill>
                  <a:schemeClr val="dk1"/>
                </a:solidFill>
              </a:rPr>
              <a:t>Establishes program in DOE to reimburse school districts for providing menstrual products in certain public schools and requires State to pay costs”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2021 study commissioned Thinx and PERIOD provided eye-opening data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 met with Assemblywoman Dunn about our initiative and this recent policy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300" y="1265650"/>
            <a:ext cx="4172450" cy="3108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124" y="569725"/>
            <a:ext cx="2644100" cy="26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258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September-October: Developing Support &amp; Direction</a:t>
            </a:r>
            <a:endParaRPr b="1" sz="2300"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162800" y="1120075"/>
            <a:ext cx="3964800" cy="38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Confirmed</a:t>
            </a:r>
            <a:r>
              <a:rPr lang="en" sz="1900"/>
              <a:t> a purchase option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Developed a marketing plan 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Had everything prepared and rolled out on October 30th</a:t>
            </a:r>
            <a:endParaRPr sz="19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900"/>
              <a:t>Had o</a:t>
            </a:r>
            <a:r>
              <a:rPr lang="en" sz="1900"/>
              <a:t>ver 50 individuals providing some form of instrumental support</a:t>
            </a:r>
            <a:r>
              <a:rPr lang="en" sz="2000"/>
              <a:t> 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1800"/>
              <a:t>We had people completing tasks like</a:t>
            </a:r>
            <a:r>
              <a:rPr lang="en" sz="1800"/>
              <a:t> stocking, inventory counts, marketing, event planning, fundraising, research and data collection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500" y="2755225"/>
            <a:ext cx="1711699" cy="228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5975" y="2755225"/>
            <a:ext cx="1711699" cy="228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9424" y="900519"/>
            <a:ext cx="1639399" cy="173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7900" y="899950"/>
            <a:ext cx="1639399" cy="1739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58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October</a:t>
            </a:r>
            <a:r>
              <a:rPr b="1" lang="en" sz="2300"/>
              <a:t>: Fundraising</a:t>
            </a:r>
            <a:endParaRPr b="1" sz="2300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3467" y="1763325"/>
            <a:ext cx="1973081" cy="32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450" y="1763325"/>
            <a:ext cx="3030675" cy="3209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8885" y="1763325"/>
            <a:ext cx="2814865" cy="32096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417438" y="830950"/>
            <a:ext cx="3000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The United Latino Organizations hosted an empanada and b</a:t>
            </a:r>
            <a:r>
              <a:rPr lang="en" sz="1700">
                <a:solidFill>
                  <a:schemeClr val="dk2"/>
                </a:solidFill>
              </a:rPr>
              <a:t>racelet</a:t>
            </a:r>
            <a:r>
              <a:rPr lang="en" sz="1700">
                <a:solidFill>
                  <a:schemeClr val="dk2"/>
                </a:solidFill>
              </a:rPr>
              <a:t> sale</a:t>
            </a:r>
            <a:endParaRPr sz="1300"/>
          </a:p>
        </p:txBody>
      </p:sp>
      <p:sp>
        <p:nvSpPr>
          <p:cNvPr id="94" name="Google Shape;94;p18"/>
          <p:cNvSpPr txBox="1"/>
          <p:nvPr/>
        </p:nvSpPr>
        <p:spPr>
          <a:xfrm>
            <a:off x="3585450" y="830950"/>
            <a:ext cx="3000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The Feminist Empowerment </a:t>
            </a:r>
            <a:r>
              <a:rPr lang="en" sz="1700">
                <a:solidFill>
                  <a:schemeClr val="dk2"/>
                </a:solidFill>
              </a:rPr>
              <a:t>Organization</a:t>
            </a:r>
            <a:r>
              <a:rPr lang="en" sz="1700">
                <a:solidFill>
                  <a:schemeClr val="dk2"/>
                </a:solidFill>
              </a:rPr>
              <a:t> organized a TIE-DYE </a:t>
            </a:r>
            <a:r>
              <a:rPr lang="en" sz="1700">
                <a:solidFill>
                  <a:schemeClr val="dk2"/>
                </a:solidFill>
              </a:rPr>
              <a:t>Fundraiser</a:t>
            </a:r>
            <a:r>
              <a:rPr lang="en" sz="1700">
                <a:solidFill>
                  <a:schemeClr val="dk2"/>
                </a:solidFill>
              </a:rPr>
              <a:t> </a:t>
            </a:r>
            <a:endParaRPr sz="1300"/>
          </a:p>
        </p:txBody>
      </p:sp>
      <p:sp>
        <p:nvSpPr>
          <p:cNvPr id="95" name="Google Shape;95;p18"/>
          <p:cNvSpPr txBox="1"/>
          <p:nvPr/>
        </p:nvSpPr>
        <p:spPr>
          <a:xfrm>
            <a:off x="6470360" y="830950"/>
            <a:ext cx="2508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The SGA put together an ON-THE-GO Bakesale 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258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November-December: Data Collection &amp; Destigmatization </a:t>
            </a:r>
            <a:endParaRPr b="1" sz="2300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22" y="830950"/>
            <a:ext cx="2715705" cy="41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5000" y="783070"/>
            <a:ext cx="1517001" cy="2344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6626825" y="870325"/>
            <a:ext cx="2354700" cy="41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Period Party Goals: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Destigmatize the topic of </a:t>
            </a:r>
            <a:r>
              <a:rPr lang="en"/>
              <a:t>menstruation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Educate people on </a:t>
            </a:r>
            <a:r>
              <a:rPr lang="en"/>
              <a:t>menstruation and Period Poverty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Raise awareness around the initiative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Ensure students were aware of the free </a:t>
            </a:r>
            <a:r>
              <a:rPr lang="en"/>
              <a:t>menstrual</a:t>
            </a:r>
            <a:r>
              <a:rPr lang="en"/>
              <a:t> products on campus 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429913" y="1075438"/>
            <a:ext cx="2339000" cy="1754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4250" y="3192100"/>
            <a:ext cx="2448323" cy="183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359425"/>
            <a:ext cx="63741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00"/>
              <a:t>Free Products Usage Frequency and Cost</a:t>
            </a:r>
            <a:endParaRPr b="1" sz="2300"/>
          </a:p>
        </p:txBody>
      </p:sp>
      <p:graphicFrame>
        <p:nvGraphicFramePr>
          <p:cNvPr id="111" name="Google Shape;111;p20"/>
          <p:cNvGraphicFramePr/>
          <p:nvPr/>
        </p:nvGraphicFramePr>
        <p:xfrm>
          <a:off x="4625425" y="173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{B100E12C-73BA-472B-AF78-002FC6EC9641}</a:tableStyleId>
              </a:tblPr>
              <a:tblGrid>
                <a:gridCol w="1562175"/>
                <a:gridCol w="934750"/>
                <a:gridCol w="896325"/>
                <a:gridCol w="909125"/>
              </a:tblGrid>
              <a:tr h="61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Cost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Tampons</a:t>
                      </a:r>
                      <a:endParaRPr b="1" sz="1000"/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Pads S-1</a:t>
                      </a:r>
                      <a:endParaRPr b="1" sz="1000"/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Pads S-2</a:t>
                      </a:r>
                      <a:endParaRPr b="1" sz="1000"/>
                    </a:p>
                  </a:txBody>
                  <a:tcPr marT="91425" marB="91425" marR="91425" marL="91425"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Per unit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	 0.11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	0.13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    0.16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Total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   59.61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  63.85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  36.73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% of Total 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 </a:t>
                      </a:r>
                      <a:r>
                        <a:rPr lang="en" sz="1000"/>
                        <a:t>37%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r>
                        <a:rPr lang="en" sz="1000"/>
                        <a:t>40%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23%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Weekly Average 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   11.92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</a:t>
                      </a:r>
                      <a:r>
                        <a:rPr lang="en" sz="1000"/>
                        <a:t>$        </a:t>
                      </a:r>
                      <a:r>
                        <a:rPr lang="en" sz="1000"/>
                        <a:t>12.77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    7.35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Estimated Annual</a:t>
                      </a:r>
                      <a:endParaRPr b="1" sz="1000">
                        <a:highlight>
                          <a:srgbClr val="D9E7FD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 506.69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542.73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 $      312.21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85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" name="Google Shape;112;p20"/>
          <p:cNvGraphicFramePr/>
          <p:nvPr/>
        </p:nvGraphicFramePr>
        <p:xfrm>
          <a:off x="259525" y="173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{B100E12C-73BA-472B-AF78-002FC6EC9641}</a:tableStyleId>
              </a:tblPr>
              <a:tblGrid>
                <a:gridCol w="1517325"/>
                <a:gridCol w="907900"/>
                <a:gridCol w="870600"/>
                <a:gridCol w="883025"/>
              </a:tblGrid>
              <a:tr h="61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Measure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    </a:t>
                      </a:r>
                      <a:r>
                        <a:rPr b="1" lang="en" sz="1000"/>
                        <a:t>Tampons</a:t>
                      </a:r>
                      <a:endParaRPr b="1"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    </a:t>
                      </a:r>
                      <a:r>
                        <a:rPr b="1" lang="en" sz="1000"/>
                        <a:t>Pads S-1</a:t>
                      </a:r>
                      <a:endParaRPr b="1"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    </a:t>
                      </a:r>
                      <a:r>
                        <a:rPr b="1" lang="en" sz="1000"/>
                        <a:t>Pads S-2</a:t>
                      </a:r>
                      <a:endParaRPr b="1"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Starting Total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2500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1320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504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Total Used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565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500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232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% of Total Used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43.56%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38.55%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17.89%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7FD"/>
                    </a:solidFill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Weekly Average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113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46.4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Estimated Annual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9605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4250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1972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CB5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3" name="Google Shape;113;p20"/>
          <p:cNvSpPr txBox="1"/>
          <p:nvPr/>
        </p:nvSpPr>
        <p:spPr>
          <a:xfrm>
            <a:off x="311700" y="970750"/>
            <a:ext cx="8520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Inventory was taking over 6 weeks (10/30-12/8)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Products were restocked weekly on Friday or Monday 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56000" y="300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Outreach </a:t>
            </a:r>
            <a:endParaRPr b="1" sz="2300"/>
          </a:p>
        </p:txBody>
      </p:sp>
      <p:sp>
        <p:nvSpPr>
          <p:cNvPr id="119" name="Google Shape;119;p21"/>
          <p:cNvSpPr/>
          <p:nvPr/>
        </p:nvSpPr>
        <p:spPr>
          <a:xfrm>
            <a:off x="8343800" y="3790575"/>
            <a:ext cx="682200" cy="4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4677775" y="2914625"/>
            <a:ext cx="682200" cy="40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7696125" y="1800525"/>
            <a:ext cx="1200000" cy="27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b="0" l="3784" r="7373" t="0"/>
          <a:stretch/>
        </p:blipFill>
        <p:spPr>
          <a:xfrm>
            <a:off x="0" y="969550"/>
            <a:ext cx="4677774" cy="39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350" y="1423025"/>
            <a:ext cx="866641" cy="377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5">
            <a:alphaModFix/>
          </a:blip>
          <a:srcRect b="0" l="0" r="7680" t="0"/>
          <a:stretch/>
        </p:blipFill>
        <p:spPr>
          <a:xfrm>
            <a:off x="4817500" y="1046625"/>
            <a:ext cx="4208500" cy="36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3676" y="1544888"/>
            <a:ext cx="1440625" cy="526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21"/>
          <p:cNvCxnSpPr/>
          <p:nvPr/>
        </p:nvCxnSpPr>
        <p:spPr>
          <a:xfrm flipH="1">
            <a:off x="4846950" y="-25050"/>
            <a:ext cx="38400" cy="520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